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5"/>
  </p:notesMasterIdLst>
  <p:sldIdLst>
    <p:sldId id="294" r:id="rId2"/>
    <p:sldId id="292" r:id="rId3"/>
    <p:sldId id="291" r:id="rId4"/>
    <p:sldId id="296" r:id="rId5"/>
    <p:sldId id="279" r:id="rId6"/>
    <p:sldId id="260" r:id="rId7"/>
    <p:sldId id="261" r:id="rId8"/>
    <p:sldId id="262" r:id="rId9"/>
    <p:sldId id="272" r:id="rId10"/>
    <p:sldId id="264" r:id="rId11"/>
    <p:sldId id="268" r:id="rId12"/>
    <p:sldId id="298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96E-2"/>
          <c:y val="0.17499370800961406"/>
          <c:w val="0.93830175696457085"/>
          <c:h val="0.63111765359404548"/>
        </c:manualLayout>
      </c:layout>
      <c:barChart>
        <c:barDir val="col"/>
        <c:grouping val="clustered"/>
        <c:dLbls>
          <c:showVal val="1"/>
        </c:dLbls>
        <c:axId val="62785792"/>
        <c:axId val="60891136"/>
      </c:barChart>
      <c:catAx>
        <c:axId val="62785792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0891136"/>
        <c:crosses val="autoZero"/>
        <c:auto val="1"/>
        <c:lblAlgn val="ctr"/>
        <c:lblOffset val="100"/>
      </c:catAx>
      <c:valAx>
        <c:axId val="60891136"/>
        <c:scaling>
          <c:orientation val="minMax"/>
        </c:scaling>
        <c:delete val="1"/>
        <c:axPos val="l"/>
        <c:numFmt formatCode="0" sourceLinked="1"/>
        <c:tickLblPos val="none"/>
        <c:crossAx val="62785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1296-D540-4457-9E53-C2D2EFE7CEE8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0B07-E4DE-4986-AE7C-76D5EFAFB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8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0B07-E4DE-4986-AE7C-76D5EFAFB6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5963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4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70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C052C25-5770-4EDA-8877-D3C33E36F0BA}"/>
              </a:ext>
            </a:extLst>
          </p:cNvPr>
          <p:cNvSpPr txBox="1">
            <a:spLocks/>
          </p:cNvSpPr>
          <p:nvPr/>
        </p:nvSpPr>
        <p:spPr>
          <a:xfrm>
            <a:off x="1610768" y="1018819"/>
            <a:ext cx="7106383" cy="4681293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5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55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55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МБ ДОУ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Детский сад №139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2022-2023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</a:rPr>
              <a:t>уч.г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77447" y="1365338"/>
            <a:ext cx="66012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Futura PT Medium" pitchFamily="34" charset="-52"/>
              </a:rPr>
              <a:t>Оптимизация временных затрат сбора детей старшего дошкольного возраста на прогулку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Futura PT Medium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9615" y="1198179"/>
            <a:ext cx="2274790" cy="501675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Было»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smtClean="0"/>
              <a:t>потеря </a:t>
            </a:r>
            <a:br>
              <a:rPr smtClean="0"/>
            </a:br>
            <a:r>
              <a:rPr smtClean="0"/>
              <a:t>времени </a:t>
            </a:r>
            <a:br>
              <a:rPr smtClean="0"/>
            </a:br>
            <a:r>
              <a:rPr smtClean="0"/>
              <a:t>при поиске</a:t>
            </a:r>
            <a:br>
              <a:rPr smtClean="0"/>
            </a:br>
            <a:r>
              <a:rPr smtClean="0"/>
              <a:t>нужных</a:t>
            </a:r>
            <a:br>
              <a:rPr smtClean="0"/>
            </a:br>
            <a:r>
              <a:rPr smtClean="0"/>
              <a:t>вещей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73858" y="1364567"/>
            <a:ext cx="2870550" cy="48252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0BE5842-798D-422E-976D-B0B6790FCCBD}"/>
              </a:ext>
            </a:extLst>
          </p:cNvPr>
          <p:cNvSpPr txBox="1"/>
          <p:nvPr/>
        </p:nvSpPr>
        <p:spPr>
          <a:xfrm>
            <a:off x="267286" y="3240817"/>
            <a:ext cx="445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772" y="965619"/>
            <a:ext cx="3436883" cy="481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567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07116" y="1366172"/>
            <a:ext cx="2459422" cy="600164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/>
              <a:t>Стало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smtClean="0"/>
              <a:t>Нужную </a:t>
            </a:r>
            <a:br>
              <a:rPr smtClean="0"/>
            </a:br>
            <a:r>
              <a:rPr smtClean="0"/>
              <a:t>вещь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</a:t>
            </a:r>
            <a:br>
              <a:rPr lang="ru-RU" dirty="0" smtClean="0"/>
            </a:br>
            <a:r>
              <a:rPr smtClean="0"/>
              <a:t>быстро и </a:t>
            </a:r>
            <a:br>
              <a:rPr smtClean="0"/>
            </a:br>
            <a:r>
              <a:rPr smtClean="0"/>
              <a:t>легко </a:t>
            </a:r>
            <a:br>
              <a:rPr smtClean="0"/>
            </a:br>
            <a:r>
              <a:rPr smtClean="0"/>
              <a:t>найти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smtClean="0"/>
              <a:t> </a:t>
            </a:r>
            <a:br>
              <a:rPr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2" y="1079269"/>
            <a:ext cx="3644994" cy="485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3488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9F5A9F-530F-4644-9080-865B1800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751" y="1406768"/>
            <a:ext cx="2899320" cy="4031873"/>
          </a:xfrm>
        </p:spPr>
        <p:txBody>
          <a:bodyPr/>
          <a:lstStyle/>
          <a:p>
            <a:r>
              <a:rPr lang="ru-RU" dirty="0"/>
              <a:t>«Стало»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smtClean="0"/>
              <a:t>сокращение</a:t>
            </a:r>
            <a:br>
              <a:rPr smtClean="0"/>
            </a:br>
            <a:r>
              <a:rPr smtClean="0"/>
              <a:t>времени</a:t>
            </a:r>
            <a:br>
              <a:rPr smtClean="0"/>
            </a:br>
            <a:r>
              <a:rPr smtClean="0"/>
              <a:t>на </a:t>
            </a:r>
            <a:br>
              <a:rPr smtClean="0"/>
            </a:br>
            <a:r>
              <a:rPr smtClean="0"/>
              <a:t>переодевание</a:t>
            </a:r>
            <a:br>
              <a:rPr smtClean="0"/>
            </a:br>
            <a:r>
              <a:rPr smtClean="0"/>
              <a:t>при сборе </a:t>
            </a:r>
            <a:br>
              <a:rPr smtClean="0"/>
            </a:br>
            <a:r>
              <a:rPr smtClean="0"/>
              <a:t>на прогулку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814387"/>
            <a:ext cx="4017962" cy="535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06661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C07CE6-D604-4085-8A64-F2FB0504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D1E760-4086-4691-A3A2-EA0CF624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110154"/>
            <a:ext cx="7803475" cy="193899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374579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4" y="1674054"/>
            <a:ext cx="8372474" cy="4191917"/>
          </a:xfrm>
        </p:spPr>
        <p:txBody>
          <a:bodyPr/>
          <a:lstStyle/>
          <a:p>
            <a:r>
              <a:rPr lang="ru-RU" dirty="0"/>
              <a:t>Заказчик: Риттер С.С., заведующий ДОУ</a:t>
            </a:r>
          </a:p>
          <a:p>
            <a:r>
              <a:rPr lang="ru-RU" dirty="0" smtClean="0"/>
              <a:t>Процесс</a:t>
            </a:r>
            <a:r>
              <a:rPr lang="ru-RU" dirty="0" smtClean="0"/>
              <a:t>: </a:t>
            </a:r>
            <a:r>
              <a:rPr smtClean="0"/>
              <a:t>сокращение </a:t>
            </a:r>
            <a:r>
              <a:rPr/>
              <a:t>времени сбора детей на прогулку </a:t>
            </a:r>
            <a:r>
              <a:rPr smtClean="0"/>
              <a:t>посредством </a:t>
            </a:r>
            <a:r>
              <a:rPr/>
              <a:t>органайзера для личных </a:t>
            </a:r>
            <a:r>
              <a:rPr smtClean="0"/>
              <a:t>вещей</a:t>
            </a:r>
            <a:endParaRPr lang="ru-RU" dirty="0"/>
          </a:p>
          <a:p>
            <a:r>
              <a:rPr lang="ru-RU" dirty="0" smtClean="0"/>
              <a:t>Руководитель </a:t>
            </a:r>
            <a:r>
              <a:rPr lang="ru-RU" dirty="0" err="1"/>
              <a:t>лин</a:t>
            </a:r>
            <a:r>
              <a:rPr lang="ru-RU" dirty="0"/>
              <a:t>- проекта: Струкова О.В</a:t>
            </a:r>
            <a:r>
              <a:rPr lang="ru-RU" dirty="0" smtClean="0"/>
              <a:t>. - </a:t>
            </a:r>
            <a:r>
              <a:rPr smtClean="0"/>
              <a:t>старший </a:t>
            </a:r>
            <a:r>
              <a:rPr lang="ru-RU" dirty="0" smtClean="0"/>
              <a:t>воспитатель</a:t>
            </a:r>
            <a:endParaRPr lang="ru-RU" dirty="0"/>
          </a:p>
          <a:p>
            <a:r>
              <a:rPr lang="ru-RU" dirty="0"/>
              <a:t>Команда </a:t>
            </a:r>
            <a:r>
              <a:rPr lang="ru-RU" dirty="0" err="1" smtClean="0"/>
              <a:t>лин-проекта</a:t>
            </a:r>
            <a:r>
              <a:rPr lang="ru-RU" dirty="0" smtClean="0"/>
              <a:t>: </a:t>
            </a:r>
            <a:r>
              <a:rPr smtClean="0"/>
              <a:t>Пархачева </a:t>
            </a:r>
            <a:r>
              <a:rPr/>
              <a:t>М.В</a:t>
            </a:r>
            <a:r>
              <a:rPr smtClean="0"/>
              <a:t>.,</a:t>
            </a:r>
            <a:r>
              <a:rPr/>
              <a:t> Лабанова И.Н</a:t>
            </a:r>
            <a:r>
              <a:rPr smtClean="0"/>
              <a:t>.,</a:t>
            </a:r>
          </a:p>
          <a:p>
            <a:pPr>
              <a:buNone/>
            </a:pPr>
            <a:r>
              <a:rPr smtClean="0"/>
              <a:t>    Череменская </a:t>
            </a:r>
            <a:r>
              <a:rPr/>
              <a:t>Г.Н., Туненко А.А</a:t>
            </a:r>
            <a:r>
              <a:rPr smtClean="0"/>
              <a:t>., Галицкая </a:t>
            </a:r>
            <a:r>
              <a:rPr/>
              <a:t>Т.А., </a:t>
            </a:r>
            <a:r>
              <a:rPr smtClean="0"/>
              <a:t>     Черепанова </a:t>
            </a:r>
            <a:r>
              <a:rPr/>
              <a:t>Н.А., </a:t>
            </a:r>
          </a:p>
          <a:p>
            <a:endParaRPr lang="ru-RU" dirty="0"/>
          </a:p>
          <a:p>
            <a:endParaRPr lang="ru-RU" sz="18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4F0C1EB-61DC-4560-9B32-9042FC06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242" y="760348"/>
            <a:ext cx="2954655" cy="584775"/>
          </a:xfrm>
        </p:spPr>
        <p:txBody>
          <a:bodyPr/>
          <a:lstStyle/>
          <a:p>
            <a:r>
              <a:rPr lang="ru-RU" dirty="0"/>
              <a:t>Общие данные: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060" y="731520"/>
            <a:ext cx="2539478" cy="584775"/>
          </a:xfrm>
        </p:spPr>
        <p:txBody>
          <a:bodyPr/>
          <a:lstStyle/>
          <a:p>
            <a:r>
              <a:rPr lang="ru-RU" dirty="0"/>
              <a:t>Обоснование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FBFE20-FFF2-4A81-92A3-8091A3CF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70359"/>
            <a:ext cx="7803475" cy="2086725"/>
          </a:xfrm>
        </p:spPr>
        <p:txBody>
          <a:bodyPr/>
          <a:lstStyle/>
          <a:p>
            <a:r>
              <a:rPr smtClean="0"/>
              <a:t>Сокращение </a:t>
            </a:r>
            <a:r>
              <a:rPr/>
              <a:t>времени прогулки из-за длительного сбора детей.</a:t>
            </a:r>
          </a:p>
          <a:p>
            <a:r>
              <a:rPr smtClean="0"/>
              <a:t> </a:t>
            </a:r>
            <a:r>
              <a:rPr/>
              <a:t>Длительный процесс на поиск детских вещей в шкафу.</a:t>
            </a:r>
          </a:p>
          <a:p>
            <a:r>
              <a:rPr smtClean="0"/>
              <a:t>Много </a:t>
            </a:r>
            <a:r>
              <a:rPr/>
              <a:t>детей в раздевальной комнате.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A0816-46B0-4CB0-A74D-1BD9323D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181" y="735296"/>
            <a:ext cx="3521093" cy="584775"/>
          </a:xfrm>
        </p:spPr>
        <p:txBody>
          <a:bodyPr/>
          <a:lstStyle/>
          <a:p>
            <a:r>
              <a:rPr lang="ru-RU" dirty="0" smtClean="0"/>
              <a:t>Цели и эффекты: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F9373A-E529-4092-9F7A-07E95A95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170" y="2082885"/>
            <a:ext cx="7803475" cy="4154984"/>
          </a:xfrm>
        </p:spPr>
        <p:txBody>
          <a:bodyPr/>
          <a:lstStyle/>
          <a:p>
            <a:pPr>
              <a:buNone/>
            </a:pPr>
            <a:r>
              <a:rPr u="sng" smtClean="0"/>
              <a:t>Цель: </a:t>
            </a:r>
            <a:r>
              <a:rPr smtClean="0"/>
              <a:t>сокращение времени процесса одевания на прогулку.</a:t>
            </a:r>
          </a:p>
          <a:p>
            <a:pPr>
              <a:buNone/>
            </a:pPr>
            <a:r>
              <a:rPr u="sng" smtClean="0"/>
              <a:t>Наименование цели</a:t>
            </a:r>
            <a:r>
              <a:rPr smtClean="0"/>
              <a:t>: сокращение временных затрат по организации сбора детей на прогулку. Исключение лишних действий.</a:t>
            </a:r>
          </a:p>
          <a:p>
            <a:pPr>
              <a:buNone/>
            </a:pPr>
            <a:r>
              <a:rPr u="sng" smtClean="0"/>
              <a:t>Текущий показатель: </a:t>
            </a:r>
            <a:r>
              <a:rPr smtClean="0"/>
              <a:t>10 минут</a:t>
            </a:r>
          </a:p>
          <a:p>
            <a:pPr>
              <a:buNone/>
            </a:pPr>
            <a:r>
              <a:rPr u="sng" smtClean="0"/>
              <a:t>Целевой показатель</a:t>
            </a:r>
            <a:r>
              <a:rPr smtClean="0"/>
              <a:t>: 5 минут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u="sng" smtClean="0"/>
              <a:t>Эффекты:</a:t>
            </a:r>
            <a:r>
              <a:rPr/>
              <a:t> </a:t>
            </a:r>
            <a:r>
              <a:rPr smtClean="0"/>
              <a:t>систематизирование детских вещей посредством органайзера.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880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993" y="127449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040" y="211782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63" y="3313601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39" y="4042221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839" y="33066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71650" y="2324139"/>
            <a:ext cx="4104457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Струкова О.В.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руководитель проекта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371" y="3509266"/>
            <a:ext cx="36004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Arial" charset="0"/>
              </a:rPr>
              <a:t>Череменская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 Г.Н. -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</a:rPr>
              <a:t>воспитатель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876" y="4245952"/>
            <a:ext cx="36004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Calibri"/>
                <a:cs typeface="Times New Roman"/>
              </a:rPr>
              <a:t>Туненко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Calibri"/>
                <a:cs typeface="Times New Roman"/>
              </a:rPr>
              <a:t> А.А. - воспитатель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3500" y="3480691"/>
            <a:ext cx="374841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Arial" charset="0"/>
              </a:rPr>
              <a:t>Пархачева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 М.В.- воспитатель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930" y="4089106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71" y="478939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267" y="486258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67683" y="5064189"/>
            <a:ext cx="3600400" cy="351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  <a:ea typeface="Calibri"/>
                <a:cs typeface="Times New Roman"/>
              </a:rPr>
              <a:t>Галицкая Т.А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Calibri"/>
                <a:cs typeface="Times New Roman"/>
              </a:rPr>
              <a:t>. - воспитатель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4925" y="4288554"/>
            <a:ext cx="369158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Черепанова Н.А. - воспитатель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61487" y="5035028"/>
            <a:ext cx="36004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Arial" charset="0"/>
              </a:rPr>
              <a:t>Лабанова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</a:rPr>
              <a:t> И.А. - воспитатель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719" y="760348"/>
            <a:ext cx="3350597" cy="584775"/>
          </a:xfrm>
        </p:spPr>
        <p:txBody>
          <a:bodyPr/>
          <a:lstStyle/>
          <a:p>
            <a:r>
              <a:rPr smtClean="0"/>
              <a:t>Принцип </a:t>
            </a:r>
            <a:r>
              <a:rPr smtClean="0"/>
              <a:t>пяти </a:t>
            </a:r>
            <a:r>
              <a:rPr smtClean="0"/>
              <a:t>С: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E22E20-354C-42F7-AA76-3A81CE5E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556791"/>
            <a:ext cx="8359847" cy="5152180"/>
          </a:xfrm>
        </p:spPr>
        <p:txBody>
          <a:bodyPr/>
          <a:lstStyle/>
          <a:p>
            <a:pPr>
              <a:buNone/>
            </a:pPr>
            <a:r>
              <a:rPr sz="1200"/>
              <a:t/>
            </a:r>
            <a:br>
              <a:rPr sz="1200"/>
            </a:br>
            <a:r>
              <a:rPr sz="1600" smtClean="0"/>
              <a:t>1</a:t>
            </a:r>
            <a:r>
              <a:rPr sz="1600"/>
              <a:t>) Сортировка (упорядочи, отделив нужное от ненужного) -  предполагает чёткое разделение вещей на нужные и ненужные и избавление от последних.</a:t>
            </a:r>
            <a:br>
              <a:rPr sz="1600"/>
            </a:br>
            <a:r>
              <a:rPr sz="1600" smtClean="0"/>
              <a:t>2</a:t>
            </a:r>
            <a:r>
              <a:rPr sz="1600"/>
              <a:t>) Соблюдение порядка (аккуратно расположи, что осталось) – организация хранения необходимых вещей, которая позволяет быстро и просто их найти и использовать, раскладывание предметов там, где они будут находиться под рукой. Расположение предметов должно отвечать требованиям безопасности, качества, эффективности работы. (Изготовление органайзеров) </a:t>
            </a:r>
            <a:br>
              <a:rPr sz="1600"/>
            </a:br>
            <a:r>
              <a:rPr sz="1600" smtClean="0"/>
              <a:t>3</a:t>
            </a:r>
            <a:r>
              <a:rPr sz="1600"/>
              <a:t>) Содержание в чистоте (уборка) – соблюдение чистоты и опрятности шкафчиков. (Возможность стирки чехла органайзера; возможность уборки органайзеров для влажной обработки дверцы шкафчика)</a:t>
            </a:r>
            <a:br>
              <a:rPr sz="1600"/>
            </a:br>
            <a:r>
              <a:rPr sz="1600" smtClean="0"/>
              <a:t>4</a:t>
            </a:r>
            <a:r>
              <a:rPr sz="1600"/>
              <a:t>) Стандартизация (поддержание порядка, дисциплина) – необходимое условие для выполнения первых трёх правил. (Закрепление правил содержания шкафчика для детей и памятки о том, что должно быть в детском шкафчике –для родителей)</a:t>
            </a:r>
            <a:br>
              <a:rPr sz="1600"/>
            </a:br>
            <a:r>
              <a:rPr sz="1600" smtClean="0"/>
              <a:t>5</a:t>
            </a:r>
            <a:r>
              <a:rPr sz="1600"/>
              <a:t>) Совершенствование (формирование привычки) – самодисциплина, воспитание привычки точного выполнения установленных правил организации детских шкафчиков. (закреплять привычку убирать вещи на своё место)</a:t>
            </a:r>
            <a:br>
              <a:rPr sz="1600"/>
            </a:br>
            <a:endParaRPr sz="160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1" y="800100"/>
            <a:ext cx="6869701" cy="1094616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</a:t>
            </a:r>
            <a:r>
              <a:rPr smtClean="0"/>
              <a:t>достижению целевых показателей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91B5C0-1962-4930-98D6-5BFBC4A8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83544"/>
            <a:ext cx="7803475" cy="3582519"/>
          </a:xfrm>
        </p:spPr>
        <p:txBody>
          <a:bodyPr/>
          <a:lstStyle/>
          <a:p>
            <a:r>
              <a:rPr sz="2100" smtClean="0"/>
              <a:t>Информирование родителей </a:t>
            </a:r>
            <a:r>
              <a:rPr sz="2100"/>
              <a:t>о потребностях детей посредством памяток о содержимом детского шкафчика</a:t>
            </a:r>
            <a:r>
              <a:rPr sz="2100" smtClean="0"/>
              <a:t>.</a:t>
            </a:r>
            <a:r>
              <a:rPr sz="2100"/>
              <a:t> </a:t>
            </a:r>
            <a:endParaRPr sz="2100" smtClean="0"/>
          </a:p>
          <a:p>
            <a:r>
              <a:rPr sz="2100" smtClean="0"/>
              <a:t>Приобретение </a:t>
            </a:r>
            <a:r>
              <a:rPr sz="2100"/>
              <a:t>органайзейров для детских </a:t>
            </a:r>
            <a:r>
              <a:rPr sz="2100" smtClean="0"/>
              <a:t>шкафчиков</a:t>
            </a:r>
          </a:p>
          <a:p>
            <a:r>
              <a:rPr sz="2100" smtClean="0"/>
              <a:t>Беседы " Правила личной гигиены ? ", " Где хранить вещи?", "Как правильно складывать вещи?"</a:t>
            </a:r>
          </a:p>
          <a:p>
            <a:r>
              <a:rPr sz="2100" smtClean="0"/>
              <a:t>Чтение художественной литературы : "Юля-чистюля</a:t>
            </a:r>
            <a:r>
              <a:rPr sz="2100" smtClean="0"/>
              <a:t>" М.Пляцковский</a:t>
            </a:r>
            <a:r>
              <a:rPr sz="2100" smtClean="0"/>
              <a:t>, "Маша-растеряша" Л.Воронкова, "Тяпа-растяпа" Р.Тайгер.</a:t>
            </a:r>
          </a:p>
          <a:p>
            <a:r>
              <a:rPr sz="2100" smtClean="0"/>
              <a:t>Игровые ситуации:"Собери Машу на прогулку",  "Помоги Незнайке навести порядок в кабинке".</a:t>
            </a:r>
            <a:endParaRPr 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982463261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0651749"/>
              </p:ext>
            </p:extLst>
          </p:nvPr>
        </p:nvGraphicFramePr>
        <p:xfrm>
          <a:off x="337625" y="1083212"/>
          <a:ext cx="8426547" cy="55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10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5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1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643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4325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на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сборы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на прогулку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Оптимизация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пространства в кабинке</a:t>
                      </a:r>
                      <a:endParaRPr lang="en-US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Длительный процесс на поиски вещей в шкафчике 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2.Беспорядок в шкафчике </a:t>
                      </a: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Систематизация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детских вещей 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None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None/>
                      </a:pPr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Визуализация 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алгоритма 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одевания 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1.Сократили время на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сборы</a:t>
                      </a:r>
                      <a:r>
                        <a:rPr lang="ru-RU" sz="16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на прогулку, на переодевание детей.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6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2.Умение </a:t>
                      </a:r>
                      <a:r>
                        <a:rPr lang="ru-RU" sz="16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одеваться </a:t>
                      </a: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алгоритму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654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09481"/>
            <a:ext cx="5582362" cy="553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945833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338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Общие данные:</vt:lpstr>
      <vt:lpstr>Обоснование</vt:lpstr>
      <vt:lpstr>Цели и эффекты:</vt:lpstr>
      <vt:lpstr>Команда проекта</vt:lpstr>
      <vt:lpstr>Принцип пяти С:</vt:lpstr>
      <vt:lpstr>План мероприятий по  достижению целевых показателей</vt:lpstr>
      <vt:lpstr>Достигнутые результаты</vt:lpstr>
      <vt:lpstr>Слайд 9</vt:lpstr>
      <vt:lpstr>«Было»   потеря  времени  при поиске нужных вещей      </vt:lpstr>
      <vt:lpstr>«Стало»  Нужную  вещь  можно  быстро и  легко  найти     </vt:lpstr>
      <vt:lpstr>«Стало»  сокращение времени на  переодевание при сборе  на прогулку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РОМАШКА</cp:lastModifiedBy>
  <cp:revision>67</cp:revision>
  <dcterms:created xsi:type="dcterms:W3CDTF">2021-04-01T04:27:01Z</dcterms:created>
  <dcterms:modified xsi:type="dcterms:W3CDTF">2023-04-13T09:22:01Z</dcterms:modified>
</cp:coreProperties>
</file>